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85"/>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45" r:id="rId19"/>
    <p:sldId id="283" r:id="rId20"/>
    <p:sldId id="344" r:id="rId21"/>
    <p:sldId id="291" r:id="rId22"/>
    <p:sldId id="333" r:id="rId23"/>
    <p:sldId id="285" r:id="rId24"/>
    <p:sldId id="287" r:id="rId25"/>
    <p:sldId id="289" r:id="rId26"/>
    <p:sldId id="288" r:id="rId27"/>
    <p:sldId id="290" r:id="rId28"/>
    <p:sldId id="346" r:id="rId29"/>
    <p:sldId id="347" r:id="rId30"/>
    <p:sldId id="292" r:id="rId31"/>
    <p:sldId id="296" r:id="rId32"/>
    <p:sldId id="297" r:id="rId33"/>
    <p:sldId id="348" r:id="rId34"/>
    <p:sldId id="298" r:id="rId35"/>
    <p:sldId id="299" r:id="rId36"/>
    <p:sldId id="351" r:id="rId37"/>
    <p:sldId id="305" r:id="rId38"/>
    <p:sldId id="306" r:id="rId39"/>
    <p:sldId id="300" r:id="rId40"/>
    <p:sldId id="350" r:id="rId41"/>
    <p:sldId id="307" r:id="rId42"/>
    <p:sldId id="301" r:id="rId43"/>
    <p:sldId id="352" r:id="rId44"/>
    <p:sldId id="308" r:id="rId45"/>
    <p:sldId id="309" r:id="rId46"/>
    <p:sldId id="302" r:id="rId47"/>
    <p:sldId id="353" r:id="rId48"/>
    <p:sldId id="310" r:id="rId49"/>
    <p:sldId id="311" r:id="rId50"/>
    <p:sldId id="303" r:id="rId51"/>
    <p:sldId id="354" r:id="rId52"/>
    <p:sldId id="312" r:id="rId53"/>
    <p:sldId id="304" r:id="rId54"/>
    <p:sldId id="355" r:id="rId55"/>
    <p:sldId id="313" r:id="rId56"/>
    <p:sldId id="357" r:id="rId57"/>
    <p:sldId id="358" r:id="rId58"/>
    <p:sldId id="320" r:id="rId59"/>
    <p:sldId id="356" r:id="rId60"/>
    <p:sldId id="323" r:id="rId61"/>
    <p:sldId id="315" r:id="rId62"/>
    <p:sldId id="318" r:id="rId63"/>
    <p:sldId id="316" r:id="rId64"/>
    <p:sldId id="322" r:id="rId65"/>
    <p:sldId id="324" r:id="rId66"/>
    <p:sldId id="325" r:id="rId67"/>
    <p:sldId id="326" r:id="rId68"/>
    <p:sldId id="360" r:id="rId69"/>
    <p:sldId id="361" r:id="rId70"/>
    <p:sldId id="362" r:id="rId71"/>
    <p:sldId id="363" r:id="rId72"/>
    <p:sldId id="364" r:id="rId73"/>
    <p:sldId id="365" r:id="rId74"/>
    <p:sldId id="366" r:id="rId75"/>
    <p:sldId id="367" r:id="rId76"/>
    <p:sldId id="368" r:id="rId77"/>
    <p:sldId id="369" r:id="rId78"/>
    <p:sldId id="359" r:id="rId79"/>
    <p:sldId id="327" r:id="rId80"/>
    <p:sldId id="328" r:id="rId81"/>
    <p:sldId id="329" r:id="rId82"/>
    <p:sldId id="331" r:id="rId83"/>
    <p:sldId id="330"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ata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ata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6" Type="http://schemas.openxmlformats.org/officeDocument/2006/relationships/image" Target="../media/image95.png"/><Relationship Id="rId5" Type="http://schemas.openxmlformats.org/officeDocument/2006/relationships/image" Target="../media/image84.png"/><Relationship Id="rId4" Type="http://schemas.openxmlformats.org/officeDocument/2006/relationships/image" Target="../media/image9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image" Target="../media/image91.png"/><Relationship Id="rId6" Type="http://schemas.openxmlformats.org/officeDocument/2006/relationships/image" Target="../media/image95.png"/><Relationship Id="rId5" Type="http://schemas.openxmlformats.org/officeDocument/2006/relationships/image" Target="../media/image84.png"/><Relationship Id="rId4" Type="http://schemas.openxmlformats.org/officeDocument/2006/relationships/image" Target="../media/image9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Model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3">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F6962D3-4B72-42D8-803A-9A28EFECD907}" type="pres">
      <dgm:prSet presAssocID="{C301DAA1-009F-4286-BC54-AF8C2793ACD1}" presName="txShp" presStyleLbl="node1" presStyleIdx="1" presStyleCnt="3">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8A36171-8515-4154-9B03-994E7FCFFABA}" type="pres">
      <dgm:prSet presAssocID="{8A6DC488-7A0E-4134-93E3-CE492E84B443}" presName="txShp" presStyleLbl="node1" presStyleIdx="2" presStyleCnt="3">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2"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FA22EFA0-E996-4FF6-91C2-3C2D696115B7}" type="presParOf" srcId="{956E3A89-E9D9-484F-B975-1D336724CA63}" destId="{6BEB862A-87E0-407F-AB9C-C32A935A598C}" srcOrd="4"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Positive 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 (if average recruitment realized from 2023 on)</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713038" y="184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Data fits</a:t>
          </a:r>
          <a:endParaRPr lang="en-US" sz="3100" kern="1200" dirty="0"/>
        </a:p>
      </dsp:txBody>
      <dsp:txXfrm rot="10800000">
        <a:off x="2082414" y="1846"/>
        <a:ext cx="4965165" cy="1477504"/>
      </dsp:txXfrm>
    </dsp:sp>
    <dsp:sp modelId="{246AAF03-CA53-4C91-A22B-F5CC0034C431}">
      <dsp:nvSpPr>
        <dsp:cNvPr id="0" name=""/>
        <dsp:cNvSpPr/>
      </dsp:nvSpPr>
      <dsp:spPr>
        <a:xfrm>
          <a:off x="974286" y="1846"/>
          <a:ext cx="1477504" cy="147750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713038" y="192039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Model estimates</a:t>
          </a:r>
          <a:endParaRPr lang="en-US" sz="3100" kern="1200" dirty="0"/>
        </a:p>
      </dsp:txBody>
      <dsp:txXfrm rot="10800000">
        <a:off x="2082414" y="1920396"/>
        <a:ext cx="4965165" cy="1477504"/>
      </dsp:txXfrm>
    </dsp:sp>
    <dsp:sp modelId="{02A86A42-BA5B-4116-9B5D-6B106BECC35B}">
      <dsp:nvSpPr>
        <dsp:cNvPr id="0" name=""/>
        <dsp:cNvSpPr/>
      </dsp:nvSpPr>
      <dsp:spPr>
        <a:xfrm>
          <a:off x="974286" y="1920396"/>
          <a:ext cx="1477504" cy="147750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713038" y="3838947"/>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Recommendations</a:t>
          </a:r>
          <a:endParaRPr lang="en-US" sz="3100" kern="1200" dirty="0"/>
        </a:p>
      </dsp:txBody>
      <dsp:txXfrm rot="10800000">
        <a:off x="2082414" y="3838947"/>
        <a:ext cx="4965165" cy="1477504"/>
      </dsp:txXfrm>
    </dsp:sp>
    <dsp:sp modelId="{B99405EE-7190-4381-B464-B9120128DF74}">
      <dsp:nvSpPr>
        <dsp:cNvPr id="0" name=""/>
        <dsp:cNvSpPr/>
      </dsp:nvSpPr>
      <dsp:spPr>
        <a:xfrm>
          <a:off x="974286" y="3838947"/>
          <a:ext cx="1477504" cy="14775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Positive 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 (if average recruitment realized from 2023 on)</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11/9/2023 10:24:58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11/9/2023 10:24:58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11/9/2023 10:24:58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11/9/2023 10:24:58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11/9/2023 10:24:58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11/9/2023 10:24:58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11/9/2023 10:24:58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11/9/2023 10:24:58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11/9/2023 10:24:58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11/9/2023 10:24:58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11/9/2023 10:24:58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11/9/2023 10:24:58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11/9/2023 10:24:58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11/9/2023 10:24:58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11/9/2023 10:24:58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11/9/2023 10:24:58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11/9/2023 10:24:58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11/9/2023 10:24:58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11/9/2023 10:24:58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jp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47.jp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jpg"/><Relationship Id="rId1" Type="http://schemas.openxmlformats.org/officeDocument/2006/relationships/slideLayout" Target="../slideLayouts/slideLayout4.xml"/><Relationship Id="rId5" Type="http://schemas.openxmlformats.org/officeDocument/2006/relationships/image" Target="../media/image98.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jp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6.jpg"/><Relationship Id="rId1" Type="http://schemas.openxmlformats.org/officeDocument/2006/relationships/slideLayout" Target="../slideLayouts/slideLayout4.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6.jp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6.jp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6.jp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96.jp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8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10" name="Picture 9" descr="C:\AA - PH Stuff\Asmnts\goa_pcod\2023\plots\other\Obs_EM Pcod Catch 2023.jpg"/>
          <p:cNvPicPr/>
          <p:nvPr/>
        </p:nvPicPr>
        <p:blipFill rotWithShape="1">
          <a:blip r:embed="rId4" cstate="print">
            <a:extLst>
              <a:ext uri="{28A0092B-C50C-407E-A947-70E740481C1C}">
                <a14:useLocalDpi xmlns:a14="http://schemas.microsoft.com/office/drawing/2010/main" val="0"/>
              </a:ext>
            </a:extLst>
          </a:blip>
          <a:srcRect l="4678" r="16321" b="3585"/>
          <a:stretch/>
        </p:blipFill>
        <p:spPr bwMode="auto">
          <a:xfrm>
            <a:off x="4775022" y="2660821"/>
            <a:ext cx="3385752" cy="31887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Growth – weight @ length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29</a:t>
            </a:fld>
            <a:endParaRPr lang="en-US" sz="1400" dirty="0"/>
          </a:p>
        </p:txBody>
      </p:sp>
      <p:sp>
        <p:nvSpPr>
          <p:cNvPr id="5" name="Content Placeholder 4"/>
          <p:cNvSpPr>
            <a:spLocks noGrp="1"/>
          </p:cNvSpPr>
          <p:nvPr>
            <p:ph sz="half" idx="1"/>
          </p:nvPr>
        </p:nvSpPr>
        <p:spPr/>
        <p:txBody>
          <a:bodyPr/>
          <a:lstStyle/>
          <a:p>
            <a:endParaRPr lang="en-US"/>
          </a:p>
        </p:txBody>
      </p:sp>
      <p:sp>
        <p:nvSpPr>
          <p:cNvPr id="10" name="Content Placeholder 9"/>
          <p:cNvSpPr>
            <a:spLocks noGrp="1"/>
          </p:cNvSpPr>
          <p:nvPr>
            <p:ph sz="half" idx="1"/>
          </p:nvPr>
        </p:nvSpPr>
        <p:spPr/>
        <p:txBody>
          <a:bodyPr/>
          <a:lstStyle/>
          <a:p>
            <a:endParaRPr lang="en-US"/>
          </a:p>
        </p:txBody>
      </p:sp>
    </p:spTree>
    <p:extLst>
      <p:ext uri="{BB962C8B-B14F-4D97-AF65-F5344CB8AC3E}">
        <p14:creationId xmlns:p14="http://schemas.microsoft.com/office/powerpoint/2010/main" val="1816438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666377423"/>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8227033" cy="4246082"/>
          </a:xfrm>
        </p:spPr>
        <p:txBody>
          <a:bodyPr>
            <a:normAutofit/>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p:txBody>
      </p:sp>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36</a:t>
            </a:fld>
            <a:endParaRPr lang="en-US" sz="1400" dirty="0"/>
          </a:p>
        </p:txBody>
      </p:sp>
    </p:spTree>
    <p:extLst>
      <p:ext uri="{BB962C8B-B14F-4D97-AF65-F5344CB8AC3E}">
        <p14:creationId xmlns:p14="http://schemas.microsoft.com/office/powerpoint/2010/main" val="25757746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37</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38</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1019338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spTree>
    <p:extLst>
      <p:ext uri="{BB962C8B-B14F-4D97-AF65-F5344CB8AC3E}">
        <p14:creationId xmlns:p14="http://schemas.microsoft.com/office/powerpoint/2010/main" val="8012944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37793454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 OSA</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spTree>
    <p:extLst>
      <p:ext uri="{BB962C8B-B14F-4D97-AF65-F5344CB8AC3E}">
        <p14:creationId xmlns:p14="http://schemas.microsoft.com/office/powerpoint/2010/main" val="32068092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68079" y="734569"/>
            <a:ext cx="5141889" cy="3746500"/>
          </a:xfrm>
        </p:spPr>
        <p:txBody>
          <a:bodyPr>
            <a:normAutofit/>
          </a:bodyPr>
          <a:lstStyle/>
          <a:p>
            <a:r>
              <a:rPr lang="en-US" dirty="0" smtClean="0"/>
              <a:t>Weight-at-age figure placeholder</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54</a:t>
            </a:fld>
            <a:endParaRPr lang="en-US" sz="1400" dirty="0"/>
          </a:p>
        </p:txBody>
      </p:sp>
    </p:spTree>
    <p:extLst>
      <p:ext uri="{BB962C8B-B14F-4D97-AF65-F5344CB8AC3E}">
        <p14:creationId xmlns:p14="http://schemas.microsoft.com/office/powerpoint/2010/main" val="18997146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92500" lnSpcReduction="2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88671" y="1020614"/>
            <a:ext cx="3116043"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endParaRPr lang="en-US" dirty="0"/>
          </a:p>
          <a:p>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60</a:t>
            </a:fld>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710" r="4401" b="10867"/>
          <a:stretch/>
        </p:blipFill>
        <p:spPr>
          <a:xfrm>
            <a:off x="3216093" y="717140"/>
            <a:ext cx="5682055" cy="2685535"/>
          </a:xfrm>
          <a:prstGeom prst="rect">
            <a:avLst/>
          </a:prstGeom>
          <a:noFill/>
          <a:ln>
            <a:noFill/>
          </a:ln>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093" y="3519980"/>
            <a:ext cx="4210915" cy="323916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3750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2678307638"/>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64</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010653"/>
            <a:ext cx="3030461" cy="4973549"/>
          </a:xfrm>
        </p:spPr>
        <p:txBody>
          <a:bodyPr>
            <a:normAutofit/>
          </a:bodyPr>
          <a:lstStyle/>
          <a:p>
            <a:r>
              <a:rPr lang="en-US" dirty="0" smtClean="0"/>
              <a:t>Tier 3b: on the ramp</a:t>
            </a:r>
          </a:p>
          <a:p>
            <a:endParaRPr lang="en-US" dirty="0" smtClean="0"/>
          </a:p>
          <a:p>
            <a:r>
              <a:rPr lang="en-US" dirty="0" smtClean="0"/>
              <a:t>Moving down the ramp from </a:t>
            </a:r>
            <a:r>
              <a:rPr lang="en-US" dirty="0" smtClean="0"/>
              <a:t>24 to 25</a:t>
            </a:r>
            <a:endParaRPr lang="en-US" dirty="0" smtClean="0"/>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a:t>
            </a:r>
            <a:r>
              <a:rPr lang="en-US" dirty="0" smtClean="0"/>
              <a:t>2024 </a:t>
            </a:r>
            <a:r>
              <a:rPr lang="en-US" dirty="0" smtClean="0"/>
              <a:t>= </a:t>
            </a:r>
            <a:r>
              <a:rPr lang="en-US" i="1" dirty="0" smtClean="0"/>
              <a:t>B</a:t>
            </a:r>
            <a:r>
              <a:rPr lang="en-US" i="1" baseline="-25000" dirty="0" smtClean="0"/>
              <a:t>29.6%</a:t>
            </a:r>
            <a:endParaRPr lang="en-US" i="1" baseline="-25000" dirty="0" smtClean="0"/>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a:t>
            </a:r>
            <a:r>
              <a:rPr lang="en-US" dirty="0" smtClean="0"/>
              <a:t>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94892" y="1565592"/>
            <a:ext cx="8933778" cy="4446917"/>
          </a:xfrm>
        </p:spPr>
        <p:txBody>
          <a:bodyPr>
            <a:noAutofit/>
          </a:bodyPr>
          <a:lstStyle/>
          <a:p>
            <a:r>
              <a:rPr lang="en-US" sz="2000" b="1" dirty="0" smtClean="0"/>
              <a:t>Assessment considerations:</a:t>
            </a:r>
          </a:p>
          <a:p>
            <a:pPr lvl="1"/>
            <a:r>
              <a:rPr lang="en-US" sz="1800" dirty="0" smtClean="0"/>
              <a:t>Fits to data reasonable – keep eye on LL survey fit</a:t>
            </a:r>
            <a:endParaRPr lang="en-US" sz="1800" dirty="0" smtClean="0"/>
          </a:p>
          <a:p>
            <a:pPr lvl="1"/>
            <a:r>
              <a:rPr lang="en-US" sz="1800" dirty="0" smtClean="0"/>
              <a:t>Below average recruitment estimated in last 7 years, and has undesirable retrospective </a:t>
            </a:r>
            <a:r>
              <a:rPr lang="en-US" sz="1800" dirty="0" smtClean="0"/>
              <a:t>pattern (balanced by decreasing M estimates) – projections sensitive to these results, but not in the short term</a:t>
            </a:r>
            <a:endParaRPr lang="en-US" sz="1800" dirty="0" smtClean="0"/>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endParaRPr lang="en-US" sz="1800" dirty="0" smtClean="0"/>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endParaRPr lang="en-US" sz="1800" dirty="0" smtClean="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a:t>
            </a:r>
            <a:r>
              <a:rPr lang="en-US" sz="1800" dirty="0" smtClean="0"/>
              <a:t>is a </a:t>
            </a:r>
            <a:r>
              <a:rPr lang="en-US" sz="1800" b="1" dirty="0" smtClean="0"/>
              <a:t>major</a:t>
            </a:r>
            <a:r>
              <a:rPr lang="en-US" sz="1800" dirty="0" smtClean="0"/>
              <a:t> concern, primarily because of how close to biomass reference limits we are</a:t>
            </a:r>
            <a:endParaRPr lang="en-US" sz="1800" dirty="0" smtClean="0"/>
          </a:p>
          <a:p>
            <a:pPr lvl="1"/>
            <a:r>
              <a:rPr lang="en-US" sz="1800" dirty="0" smtClean="0"/>
              <a:t>As estimated by the model, recruitment has been below average since 2014</a:t>
            </a:r>
          </a:p>
          <a:p>
            <a:pPr lvl="1"/>
            <a:r>
              <a:rPr lang="en-US" sz="1800" dirty="0" smtClean="0"/>
              <a:t>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400961" cy="3825380"/>
          </a:xfrm>
          <a:prstGeom prst="rect">
            <a:avLst/>
          </a:prstGeom>
        </p:spPr>
      </p:pic>
      <p:grpSp>
        <p:nvGrpSpPr>
          <p:cNvPr id="20" name="Group 19"/>
          <p:cNvGrpSpPr/>
          <p:nvPr/>
        </p:nvGrpSpPr>
        <p:grpSpPr>
          <a:xfrm>
            <a:off x="6123962" y="2671859"/>
            <a:ext cx="1384183" cy="3775046"/>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588261" y="222985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grpSp>
        <p:nvGrpSpPr>
          <p:cNvPr id="24" name="Group 23"/>
          <p:cNvGrpSpPr/>
          <p:nvPr/>
        </p:nvGrpSpPr>
        <p:grpSpPr>
          <a:xfrm>
            <a:off x="4561305" y="2671859"/>
            <a:ext cx="1367406" cy="3833769"/>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5001496" y="2271749"/>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09" y="2688638"/>
            <a:ext cx="1384183" cy="3783435"/>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3314273" y="2288528"/>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1373533" y="229525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71</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72</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022" y="2663654"/>
            <a:ext cx="5943612" cy="3657607"/>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519351" y="4802659"/>
            <a:ext cx="930876"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426941" y="4802658"/>
            <a:ext cx="1409480"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73</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74</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What are the consequences? </a:t>
            </a:r>
            <a:r>
              <a:rPr lang="en-US" sz="1800" dirty="0" smtClean="0"/>
              <a:t>ABC</a:t>
            </a:r>
            <a:endParaRPr lang="en-US" sz="1800" dirty="0" smtClean="0"/>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76</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a:t>
            </a:r>
            <a:r>
              <a:rPr lang="en-US" sz="2000" b="1" dirty="0" smtClean="0"/>
              <a:t>: Recruitment</a:t>
            </a:r>
            <a:endParaRPr lang="en-US" sz="2000" b="1" dirty="0" smtClean="0"/>
          </a:p>
          <a:p>
            <a:pPr lvl="1"/>
            <a:r>
              <a:rPr lang="en-US" sz="1800" dirty="0" smtClean="0"/>
              <a:t>I recent mean recruitment here to stay, is there a way to rebuild?</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34323" y="1635070"/>
            <a:ext cx="3683909" cy="4930322"/>
          </a:xfrm>
        </p:spPr>
        <p:txBody>
          <a:bodyPr>
            <a:normAutofit/>
          </a:bodyPr>
          <a:lstStyle/>
          <a:p>
            <a:r>
              <a:rPr lang="en-US" dirty="0" smtClean="0"/>
              <a:t>Pop </a:t>
            </a:r>
            <a:r>
              <a:rPr lang="en-US" dirty="0" err="1" smtClean="0"/>
              <a:t>dy</a:t>
            </a:r>
            <a:r>
              <a:rPr lang="en-US" dirty="0" smtClean="0"/>
              <a:t> considerations:</a:t>
            </a:r>
          </a:p>
          <a:p>
            <a:pPr lvl="1"/>
            <a:r>
              <a:rPr lang="en-US" sz="1800" dirty="0" smtClean="0"/>
              <a:t>Persistently low spawning biomass</a:t>
            </a:r>
          </a:p>
          <a:p>
            <a:pPr lvl="1"/>
            <a:r>
              <a:rPr lang="en-US" sz="1800" dirty="0" smtClean="0"/>
              <a:t>Persistently low recruitment</a:t>
            </a:r>
          </a:p>
          <a:p>
            <a:pPr lvl="1"/>
            <a:r>
              <a:rPr lang="en-US" sz="1800" dirty="0" smtClean="0"/>
              <a:t>Level 2</a:t>
            </a:r>
          </a:p>
          <a:p>
            <a:pPr lvl="1"/>
            <a:endParaRPr lang="en-US" sz="1800"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32276" y="1500274"/>
            <a:ext cx="3683909"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Basin effect occurring?</a:t>
            </a:r>
          </a:p>
          <a:p>
            <a:pPr lvl="1"/>
            <a:r>
              <a:rPr lang="en-US" sz="1800" dirty="0" smtClean="0"/>
              <a:t>Will look at spatial constriction of catch</a:t>
            </a:r>
          </a:p>
          <a:p>
            <a:pPr lvl="1"/>
            <a:r>
              <a:rPr lang="en-US" sz="1800" dirty="0" smtClean="0"/>
              <a:t>Level 1</a:t>
            </a:r>
          </a:p>
          <a:p>
            <a:pPr lvl="1"/>
            <a:endParaRPr lang="en-US" sz="1800" dirty="0"/>
          </a:p>
        </p:txBody>
      </p:sp>
      <p:grpSp>
        <p:nvGrpSpPr>
          <p:cNvPr id="20" name="Group 19"/>
          <p:cNvGrpSpPr/>
          <p:nvPr/>
        </p:nvGrpSpPr>
        <p:grpSpPr>
          <a:xfrm>
            <a:off x="3557458" y="1809847"/>
            <a:ext cx="1586654" cy="4580768"/>
            <a:chOff x="3557458" y="1809847"/>
            <a:chExt cx="1586654" cy="4580768"/>
          </a:xfrm>
        </p:grpSpPr>
        <p:pic>
          <p:nvPicPr>
            <p:cNvPr id="15" name="Picture 14"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58862" r="20364"/>
            <a:stretch/>
          </p:blipFill>
          <p:spPr bwMode="auto">
            <a:xfrm>
              <a:off x="3946248" y="1809847"/>
              <a:ext cx="1069848" cy="4580768"/>
            </a:xfrm>
            <a:prstGeom prst="rect">
              <a:avLst/>
            </a:prstGeom>
            <a:noFill/>
            <a:ln>
              <a:noFill/>
            </a:ln>
          </p:spPr>
        </p:pic>
        <p:pic>
          <p:nvPicPr>
            <p:cNvPr id="16" name="Picture 15"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r="92451"/>
            <a:stretch/>
          </p:blipFill>
          <p:spPr bwMode="auto">
            <a:xfrm>
              <a:off x="3557458" y="1809847"/>
              <a:ext cx="388790" cy="4580768"/>
            </a:xfrm>
            <a:prstGeom prst="rect">
              <a:avLst/>
            </a:prstGeom>
            <a:noFill/>
            <a:ln>
              <a:noFill/>
            </a:ln>
          </p:spPr>
        </p:pic>
        <p:pic>
          <p:nvPicPr>
            <p:cNvPr id="19" name="Picture 18"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97350" r="164"/>
            <a:stretch/>
          </p:blipFill>
          <p:spPr bwMode="auto">
            <a:xfrm>
              <a:off x="5016096" y="1809847"/>
              <a:ext cx="128016" cy="4580768"/>
            </a:xfrm>
            <a:prstGeom prst="rect">
              <a:avLst/>
            </a:prstGeom>
            <a:noFill/>
            <a:ln>
              <a:noFill/>
            </a:ln>
          </p:spPr>
        </p:pic>
      </p:gr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3567387"/>
            <a:ext cx="8621669" cy="2850666"/>
          </a:xfrm>
        </p:spPr>
        <p:txBody>
          <a:bodyPr>
            <a:normAutofit/>
          </a:bodyPr>
          <a:lstStyle/>
          <a:p>
            <a:r>
              <a:rPr lang="en-US" dirty="0" smtClean="0"/>
              <a:t>Overall:</a:t>
            </a:r>
          </a:p>
          <a:p>
            <a:pPr lvl="1"/>
            <a:r>
              <a:rPr lang="en-US" sz="1800" dirty="0" smtClean="0"/>
              <a:t>No recommendations to reduce from </a:t>
            </a:r>
            <a:r>
              <a:rPr lang="en-US" sz="1800" dirty="0" err="1" smtClean="0"/>
              <a:t>maxABC</a:t>
            </a:r>
            <a:endParaRPr lang="en-US" sz="1800" dirty="0" smtClean="0"/>
          </a:p>
          <a:p>
            <a:pPr lvl="1"/>
            <a:r>
              <a:rPr lang="en-US" sz="1800" dirty="0" smtClean="0"/>
              <a:t>But, will continue to monitor assessment and population dynamics considerations</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335057841"/>
              </p:ext>
            </p:extLst>
          </p:nvPr>
        </p:nvGraphicFramePr>
        <p:xfrm>
          <a:off x="449179" y="1635070"/>
          <a:ext cx="8289380" cy="2240280"/>
        </p:xfrm>
        <a:graphic>
          <a:graphicData uri="http://schemas.openxmlformats.org/drawingml/2006/table">
            <a:tbl>
              <a:tblPr firstRow="1" firstCol="1" bandRow="1">
                <a:tableStyleId>{5C22544A-7EE6-4342-B048-85BDC9FD1C3A}</a:tableStyleId>
              </a:tblPr>
              <a:tblGrid>
                <a:gridCol w="2072345">
                  <a:extLst>
                    <a:ext uri="{9D8B030D-6E8A-4147-A177-3AD203B41FA5}">
                      <a16:colId xmlns:a16="http://schemas.microsoft.com/office/drawing/2014/main" val="657291932"/>
                    </a:ext>
                  </a:extLst>
                </a:gridCol>
                <a:gridCol w="2072345">
                  <a:extLst>
                    <a:ext uri="{9D8B030D-6E8A-4147-A177-3AD203B41FA5}">
                      <a16:colId xmlns:a16="http://schemas.microsoft.com/office/drawing/2014/main" val="1545310557"/>
                    </a:ext>
                  </a:extLst>
                </a:gridCol>
                <a:gridCol w="2072345">
                  <a:extLst>
                    <a:ext uri="{9D8B030D-6E8A-4147-A177-3AD203B41FA5}">
                      <a16:colId xmlns:a16="http://schemas.microsoft.com/office/drawing/2014/main" val="780362493"/>
                    </a:ext>
                  </a:extLst>
                </a:gridCol>
                <a:gridCol w="2072345">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Level 2: </a:t>
                      </a:r>
                    </a:p>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Substantially increased concern</a:t>
                      </a: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a:effectLst/>
                          <a:latin typeface="Arial" panose="020B0604020202020204" pitchFamily="34" charset="0"/>
                          <a:cs typeface="Arial" panose="020B0604020202020204" pitchFamily="34" charset="0"/>
                        </a:rPr>
                        <a:t>Substantially increased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a:effectLst/>
                          <a:latin typeface="Arial" panose="020B0604020202020204" pitchFamily="34" charset="0"/>
                          <a:cs typeface="Arial" panose="020B0604020202020204" pitchFamily="34" charset="0"/>
                        </a:rPr>
                        <a:t>Normal</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19.1a for 2023: 24% reduction in 2023 ABC compared to 2022</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8" name="Picture 7"/>
          <p:cNvPicPr>
            <a:picLocks noChangeAspect="1"/>
          </p:cNvPicPr>
          <p:nvPr/>
        </p:nvPicPr>
        <p:blipFill rotWithShape="1">
          <a:blip r:embed="rId3"/>
          <a:srcRect b="5473"/>
          <a:stretch/>
        </p:blipFill>
        <p:spPr>
          <a:xfrm>
            <a:off x="1207699" y="2130323"/>
            <a:ext cx="6504316" cy="4550939"/>
          </a:xfrm>
          <a:prstGeom prst="rect">
            <a:avLst/>
          </a:prstGeom>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No new data, no change to apportionment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5" name="Picture 4"/>
          <p:cNvPicPr>
            <a:picLocks noChangeAspect="1"/>
          </p:cNvPicPr>
          <p:nvPr/>
        </p:nvPicPr>
        <p:blipFill rotWithShape="1">
          <a:blip r:embed="rId3"/>
          <a:srcRect b="24303"/>
          <a:stretch/>
        </p:blipFill>
        <p:spPr>
          <a:xfrm>
            <a:off x="89730" y="2250772"/>
            <a:ext cx="8943149" cy="1048702"/>
          </a:xfrm>
          <a:prstGeom prst="rect">
            <a:avLst/>
          </a:prstGeom>
        </p:spPr>
      </p:pic>
      <p:grpSp>
        <p:nvGrpSpPr>
          <p:cNvPr id="8" name="Group 7"/>
          <p:cNvGrpSpPr/>
          <p:nvPr/>
        </p:nvGrpSpPr>
        <p:grpSpPr>
          <a:xfrm>
            <a:off x="1294166" y="3648973"/>
            <a:ext cx="5734475" cy="2991552"/>
            <a:chOff x="1175283" y="3476445"/>
            <a:chExt cx="5734475" cy="2991552"/>
          </a:xfrm>
          <a:effectLst>
            <a:outerShdw blurRad="63500" sx="102000" sy="102000" algn="ctr" rotWithShape="0">
              <a:prstClr val="black">
                <a:alpha val="40000"/>
              </a:prstClr>
            </a:outerShdw>
          </a:effectLst>
        </p:grpSpPr>
        <p:pic>
          <p:nvPicPr>
            <p:cNvPr id="7" name="Picture 6"/>
            <p:cNvPicPr/>
            <p:nvPr/>
          </p:nvPicPr>
          <p:blipFill rotWithShape="1">
            <a:blip r:embed="rId4">
              <a:extLst>
                <a:ext uri="{28A0092B-C50C-407E-A947-70E740481C1C}">
                  <a14:useLocalDpi xmlns:a14="http://schemas.microsoft.com/office/drawing/2010/main" val="0"/>
                </a:ext>
              </a:extLst>
            </a:blip>
            <a:srcRect t="9381" r="19332"/>
            <a:stretch/>
          </p:blipFill>
          <p:spPr bwMode="auto">
            <a:xfrm>
              <a:off x="1175283" y="3476445"/>
              <a:ext cx="5734475" cy="2991552"/>
            </a:xfrm>
            <a:prstGeom prst="rect">
              <a:avLst/>
            </a:prstGeom>
            <a:noFill/>
          </p:spPr>
        </p:pic>
        <p:pic>
          <p:nvPicPr>
            <p:cNvPr id="9" name="Picture 8"/>
            <p:cNvPicPr/>
            <p:nvPr/>
          </p:nvPicPr>
          <p:blipFill rotWithShape="1">
            <a:blip r:embed="rId4">
              <a:extLst>
                <a:ext uri="{28A0092B-C50C-407E-A947-70E740481C1C}">
                  <a14:useLocalDpi xmlns:a14="http://schemas.microsoft.com/office/drawing/2010/main" val="0"/>
                </a:ext>
              </a:extLst>
            </a:blip>
            <a:srcRect l="82731" t="34728" b="42015"/>
            <a:stretch/>
          </p:blipFill>
          <p:spPr bwMode="auto">
            <a:xfrm>
              <a:off x="5513714" y="3567657"/>
              <a:ext cx="1227602" cy="767751"/>
            </a:xfrm>
            <a:prstGeom prst="rect">
              <a:avLst/>
            </a:prstGeom>
            <a:noFill/>
          </p:spPr>
        </p:pic>
      </p:gr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16075</TotalTime>
  <Words>3040</Words>
  <Application>Microsoft Office PowerPoint</Application>
  <PresentationFormat>On-screen Show (4:3)</PresentationFormat>
  <Paragraphs>501</Paragraphs>
  <Slides>83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Growth – weight @ length</vt:lpstr>
      <vt:lpstr>Data – summary</vt:lpstr>
      <vt:lpstr>results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retrospectives</vt:lpstr>
      <vt:lpstr>Results: retrospectives</vt:lpstr>
      <vt:lpstr>PowerPoint Presentation</vt:lpstr>
      <vt:lpstr>Results: parameter estimates</vt:lpstr>
      <vt:lpstr>Results: parameter estimates</vt:lpstr>
      <vt:lpstr>Results: time series</vt:lpstr>
      <vt:lpstr>Results - summary</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recommendations</vt:lpstr>
      <vt:lpstr>apportionment</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159</cp:revision>
  <dcterms:created xsi:type="dcterms:W3CDTF">2020-09-17T00:42:38Z</dcterms:created>
  <dcterms:modified xsi:type="dcterms:W3CDTF">2023-11-09T23:43:12Z</dcterms:modified>
</cp:coreProperties>
</file>